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37"/>
  </p:notesMasterIdLst>
  <p:sldIdLst>
    <p:sldId id="256" r:id="rId2"/>
    <p:sldId id="257" r:id="rId3"/>
    <p:sldId id="258" r:id="rId4"/>
    <p:sldId id="260" r:id="rId5"/>
    <p:sldId id="259" r:id="rId6"/>
    <p:sldId id="261" r:id="rId7"/>
    <p:sldId id="274" r:id="rId8"/>
    <p:sldId id="262" r:id="rId9"/>
    <p:sldId id="285" r:id="rId10"/>
    <p:sldId id="277" r:id="rId11"/>
    <p:sldId id="263" r:id="rId12"/>
    <p:sldId id="278" r:id="rId13"/>
    <p:sldId id="264" r:id="rId14"/>
    <p:sldId id="286" r:id="rId15"/>
    <p:sldId id="265" r:id="rId16"/>
    <p:sldId id="276" r:id="rId17"/>
    <p:sldId id="266" r:id="rId18"/>
    <p:sldId id="279" r:id="rId19"/>
    <p:sldId id="267" r:id="rId20"/>
    <p:sldId id="281" r:id="rId21"/>
    <p:sldId id="282" r:id="rId22"/>
    <p:sldId id="268" r:id="rId23"/>
    <p:sldId id="284" r:id="rId24"/>
    <p:sldId id="269" r:id="rId25"/>
    <p:sldId id="287" r:id="rId26"/>
    <p:sldId id="288" r:id="rId27"/>
    <p:sldId id="273" r:id="rId28"/>
    <p:sldId id="270" r:id="rId29"/>
    <p:sldId id="280" r:id="rId30"/>
    <p:sldId id="271" r:id="rId31"/>
    <p:sldId id="272" r:id="rId32"/>
    <p:sldId id="289" r:id="rId33"/>
    <p:sldId id="290" r:id="rId34"/>
    <p:sldId id="275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2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4F90E-B114-EC4F-BD35-D95F5748EAD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9809D4-C6E8-3E4A-86D5-52CFDF4128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</a:t>
            </a:r>
            <a:r>
              <a:rPr lang="en-US" baseline="0" dirty="0" smtClean="0"/>
              <a:t> for good manufacturing practices labels : endorsed by FDA, produced in a quality manner without </a:t>
            </a:r>
            <a:r>
              <a:rPr lang="en-US" baseline="0" dirty="0" err="1" smtClean="0"/>
              <a:t>contaminents</a:t>
            </a:r>
            <a:r>
              <a:rPr lang="en-US" baseline="0" dirty="0" smtClean="0"/>
              <a:t>, impurities, are accurately labeled. Addresses concerns for </a:t>
            </a:r>
            <a:r>
              <a:rPr lang="en-US" baseline="0" dirty="0" err="1" smtClean="0"/>
              <a:t>contaminents</a:t>
            </a:r>
            <a:r>
              <a:rPr lang="en-US" baseline="0" dirty="0" smtClean="0"/>
              <a:t>. </a:t>
            </a:r>
          </a:p>
          <a:p>
            <a:r>
              <a:rPr lang="en-US" baseline="0" dirty="0" smtClean="0"/>
              <a:t>Then remind families botanicals not regulated by FDA for safety… regulated by DSHEA : dietary supplement and health education act. Marketed without approval or evaluation of efficacy and safety by FDA … need not be any clinical trials for nonspecific health claims like “enhances gut health of baby” 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Report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Potential for benefit</a:t>
            </a:r>
            <a:r>
              <a:rPr lang="en-US" baseline="0" dirty="0" smtClean="0"/>
              <a:t> and for harm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 definition of a colicky infant was a child who cried for more than 3 hours a day, for more than 3 days a week, for over 3 weeks. This is often referred to as the “Rule of 3’s” and these rules came to be known as the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Wessell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Criteria, which is now used in most current studies of babies with colic.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Important to use extracts rather than a cup of chamomile tea because don’t want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displace the nutrition and intake of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breastmilk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Criticism is finding this botanical for use in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peds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purchase… gripe water is commonly chosen but has fennel and ginger. Then </a:t>
            </a:r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gerber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colic treatment has lactobacillus colonies in it. 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Carminative: relaxes smooth muscle of gut, essential oils have an antispasmodic effect</a:t>
            </a:r>
            <a:r>
              <a:rPr lang="en-US" baseline="0" dirty="0" smtClean="0"/>
              <a:t> on gut,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 – it doesn’t open</a:t>
            </a:r>
            <a:r>
              <a:rPr lang="en-US" baseline="0" dirty="0" smtClean="0"/>
              <a:t> up </a:t>
            </a:r>
            <a:r>
              <a:rPr lang="en-US" baseline="0" dirty="0" err="1" smtClean="0"/>
              <a:t>til</a:t>
            </a:r>
            <a:r>
              <a:rPr lang="en-US" baseline="0" dirty="0" smtClean="0"/>
              <a:t> it passes through stomach and enters small intestine 6.8pH or higher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9809D4-C6E8-3E4A-86D5-52CFDF41280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166BC3-ECB5-F34D-A4AF-7096813F9CF4}" type="datetimeFigureOut">
              <a:rPr lang="en-US" smtClean="0"/>
              <a:t>12/8/17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550E116-0DC0-2B4E-A5BA-818775DCA4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df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df"/><Relationship Id="rId3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Botanicals for children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toolkit of safe &amp; effective options </a:t>
            </a:r>
          </a:p>
          <a:p>
            <a:endParaRPr lang="en-US" dirty="0" smtClean="0"/>
          </a:p>
          <a:p>
            <a:r>
              <a:rPr lang="en-US" dirty="0" smtClean="0"/>
              <a:t>Katie Wahl, RN, BSN</a:t>
            </a:r>
          </a:p>
          <a:p>
            <a:r>
              <a:rPr lang="en-US" dirty="0" smtClean="0"/>
              <a:t>DNP Student: Pediatric Nurse Practitioner Specialty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650" y="752856"/>
            <a:ext cx="5321300" cy="34499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Chamomile </a:t>
            </a:r>
            <a:r>
              <a:rPr lang="en-US" sz="1400" i="1" dirty="0" err="1" smtClean="0"/>
              <a:t>Matricaria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recutita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Anti-spasmodic, anti-inflammatory, </a:t>
            </a:r>
            <a:r>
              <a:rPr lang="en-US" dirty="0" err="1" smtClean="0"/>
              <a:t>nervine</a:t>
            </a:r>
            <a:r>
              <a:rPr lang="en-US" dirty="0" smtClean="0"/>
              <a:t> actions </a:t>
            </a:r>
          </a:p>
          <a:p>
            <a:r>
              <a:rPr lang="en-US" dirty="0" smtClean="0"/>
              <a:t>Calming and relaxing</a:t>
            </a:r>
          </a:p>
          <a:p>
            <a:r>
              <a:rPr lang="en-US" dirty="0" smtClean="0"/>
              <a:t>Good safety profile (Gardiner &amp; Low Dong, 2010) </a:t>
            </a:r>
          </a:p>
          <a:p>
            <a:r>
              <a:rPr lang="en-US" dirty="0" smtClean="0"/>
              <a:t> Flowers</a:t>
            </a:r>
          </a:p>
          <a:p>
            <a:pPr lvl="1"/>
            <a:r>
              <a:rPr lang="en-US" dirty="0" smtClean="0"/>
              <a:t>Use as </a:t>
            </a:r>
            <a:r>
              <a:rPr lang="en-US" dirty="0" err="1" smtClean="0"/>
              <a:t>nervine</a:t>
            </a:r>
            <a:r>
              <a:rPr lang="en-US" dirty="0" smtClean="0"/>
              <a:t> relaxant</a:t>
            </a:r>
          </a:p>
          <a:p>
            <a:pPr lvl="1"/>
            <a:r>
              <a:rPr lang="en-US" dirty="0" smtClean="0"/>
              <a:t>Mild and gentile calming</a:t>
            </a:r>
          </a:p>
          <a:p>
            <a:pPr lvl="1"/>
            <a:r>
              <a:rPr lang="en-US" dirty="0" smtClean="0"/>
              <a:t>Avoid with daisy allergies</a:t>
            </a:r>
          </a:p>
          <a:p>
            <a:pPr lvl="1"/>
            <a:r>
              <a:rPr lang="en-US" dirty="0" smtClean="0"/>
              <a:t>1-3 grams flowers steeped in hot water for 10 minutes</a:t>
            </a:r>
          </a:p>
          <a:p>
            <a:pPr lvl="2"/>
            <a:r>
              <a:rPr lang="en-US" dirty="0" smtClean="0"/>
              <a:t>3-4 cups a day okay </a:t>
            </a:r>
          </a:p>
          <a:p>
            <a:pPr lvl="2"/>
            <a:endParaRPr lang="en-US" dirty="0" smtClean="0"/>
          </a:p>
          <a:p>
            <a:pPr lvl="2">
              <a:buNone/>
            </a:pPr>
            <a:r>
              <a:rPr lang="en-US" dirty="0" smtClean="0"/>
              <a:t>Taylor, 2017b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Chamomile for colic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Chamomile in combination with fennel and lemon balm is effective at treating colic (</a:t>
            </a:r>
            <a:r>
              <a:rPr lang="en-US" dirty="0" err="1" smtClean="0"/>
              <a:t>Savino</a:t>
            </a:r>
            <a:r>
              <a:rPr lang="en-US" dirty="0" smtClean="0"/>
              <a:t>, </a:t>
            </a:r>
            <a:r>
              <a:rPr lang="en-US" dirty="0" err="1" smtClean="0"/>
              <a:t>Cresi</a:t>
            </a:r>
            <a:r>
              <a:rPr lang="en-US" dirty="0" smtClean="0"/>
              <a:t>, Castagno, </a:t>
            </a:r>
            <a:r>
              <a:rPr lang="en-US" dirty="0" err="1" smtClean="0"/>
              <a:t>Silvestro</a:t>
            </a:r>
            <a:r>
              <a:rPr lang="en-US" dirty="0" smtClean="0"/>
              <a:t>, &amp; </a:t>
            </a:r>
            <a:r>
              <a:rPr lang="en-US" dirty="0" err="1" smtClean="0"/>
              <a:t>Oggero</a:t>
            </a:r>
            <a:r>
              <a:rPr lang="en-US" dirty="0" smtClean="0"/>
              <a:t>, 2005)</a:t>
            </a:r>
          </a:p>
          <a:p>
            <a:r>
              <a:rPr lang="en-US" dirty="0" smtClean="0"/>
              <a:t>RCT, double-blinded study compared a mixture with those botanicals with placebo for efficacy and side effects</a:t>
            </a:r>
          </a:p>
          <a:p>
            <a:r>
              <a:rPr lang="en-US" dirty="0" smtClean="0"/>
              <a:t>Population: breastfed infants with colic</a:t>
            </a:r>
          </a:p>
          <a:p>
            <a:pPr lvl="1"/>
            <a:r>
              <a:rPr lang="en-US" dirty="0" smtClean="0"/>
              <a:t>Colic: Wessel’s </a:t>
            </a:r>
            <a:r>
              <a:rPr lang="en-US" dirty="0" err="1" smtClean="0"/>
              <a:t>critera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Mixture given 2x/day 5pm and 8pm just before feeds for 7 days</a:t>
            </a:r>
          </a:p>
          <a:p>
            <a:pPr lvl="2"/>
            <a:r>
              <a:rPr lang="en-US" dirty="0" smtClean="0"/>
              <a:t>Dose 2mL/kg/dose</a:t>
            </a:r>
          </a:p>
          <a:p>
            <a:r>
              <a:rPr lang="en-US" dirty="0" smtClean="0"/>
              <a:t> Significant improvements in crying time for treatment group 85.4% had reductions, compared to 48.9%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Chamomile for Diarrhea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When combined with pectin helpful for diarrhea (De La </a:t>
            </a:r>
            <a:r>
              <a:rPr lang="en-US" dirty="0" err="1" smtClean="0"/>
              <a:t>Motte</a:t>
            </a:r>
            <a:r>
              <a:rPr lang="en-US" dirty="0" smtClean="0"/>
              <a:t>, et al., 1997). </a:t>
            </a:r>
          </a:p>
          <a:p>
            <a:r>
              <a:rPr lang="en-US" dirty="0" smtClean="0"/>
              <a:t>Double-blind RCT</a:t>
            </a:r>
          </a:p>
          <a:p>
            <a:pPr lvl="1"/>
            <a:r>
              <a:rPr lang="en-US" dirty="0" smtClean="0"/>
              <a:t>Population 6 months- 5.5 years</a:t>
            </a:r>
          </a:p>
          <a:p>
            <a:pPr lvl="1"/>
            <a:r>
              <a:rPr lang="en-US" dirty="0" smtClean="0"/>
              <a:t>Receive either apple pectin + chamomile product vs. placebo for diarrhea combined with usual rehydration care</a:t>
            </a:r>
          </a:p>
          <a:p>
            <a:pPr lvl="1"/>
            <a:r>
              <a:rPr lang="en-US" dirty="0" smtClean="0"/>
              <a:t>Results</a:t>
            </a:r>
          </a:p>
          <a:p>
            <a:pPr lvl="2"/>
            <a:r>
              <a:rPr lang="en-US" dirty="0" smtClean="0"/>
              <a:t>More likely to have stopped by 3 days </a:t>
            </a:r>
          </a:p>
          <a:p>
            <a:pPr lvl="2"/>
            <a:r>
              <a:rPr lang="en-US" dirty="0" smtClean="0"/>
              <a:t>Reduced duration of diarrhea by at least 5.2 hr</a:t>
            </a:r>
          </a:p>
          <a:p>
            <a:pPr lvl="2"/>
            <a:r>
              <a:rPr lang="en-US" dirty="0" smtClean="0"/>
              <a:t>Continuous improved parent reported child wellbeing</a:t>
            </a:r>
          </a:p>
          <a:p>
            <a:r>
              <a:rPr lang="en-US" dirty="0" smtClean="0"/>
              <a:t>Practical application: applesauce + chamomile tea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Aloe </a:t>
            </a:r>
            <a:r>
              <a:rPr lang="en-US" dirty="0" err="1" smtClean="0"/>
              <a:t>vera</a:t>
            </a:r>
            <a:r>
              <a:rPr lang="en-US" dirty="0" smtClean="0"/>
              <a:t> </a:t>
            </a:r>
            <a:r>
              <a:rPr lang="en-US" sz="1400" i="1" dirty="0" smtClean="0"/>
              <a:t>Aloe Vera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8133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Succulent plant</a:t>
            </a:r>
          </a:p>
          <a:p>
            <a:endParaRPr lang="en-US" dirty="0" smtClean="0"/>
          </a:p>
          <a:p>
            <a:r>
              <a:rPr lang="en-US" dirty="0" smtClean="0"/>
              <a:t>Anti-inflammatory, antimicrobial</a:t>
            </a:r>
          </a:p>
          <a:p>
            <a:endParaRPr lang="en-US" dirty="0" smtClean="0"/>
          </a:p>
          <a:p>
            <a:r>
              <a:rPr lang="en-US" dirty="0" smtClean="0"/>
              <a:t>Inner gel is used for treating minor skin wounds</a:t>
            </a:r>
          </a:p>
          <a:p>
            <a:pPr lvl="1"/>
            <a:r>
              <a:rPr lang="en-US" dirty="0" smtClean="0"/>
              <a:t>Burns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Aloin</a:t>
            </a:r>
            <a:r>
              <a:rPr lang="en-US" dirty="0" smtClean="0"/>
              <a:t> free products important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100" y="2328332"/>
            <a:ext cx="3098800" cy="206586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Aloe </a:t>
            </a:r>
            <a:r>
              <a:rPr lang="en-US" dirty="0" err="1" smtClean="0"/>
              <a:t>vera</a:t>
            </a:r>
            <a:r>
              <a:rPr lang="en-US" dirty="0" smtClean="0"/>
              <a:t>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Systematic review found mean healing time improvement of 8.79 days compared to controls</a:t>
            </a:r>
          </a:p>
          <a:p>
            <a:pPr lvl="1"/>
            <a:r>
              <a:rPr lang="en-US" dirty="0" smtClean="0"/>
              <a:t>Variety of aloe </a:t>
            </a:r>
            <a:r>
              <a:rPr lang="en-US" dirty="0" err="1" smtClean="0"/>
              <a:t>vera</a:t>
            </a:r>
            <a:r>
              <a:rPr lang="en-US" dirty="0" smtClean="0"/>
              <a:t> forms</a:t>
            </a:r>
          </a:p>
          <a:p>
            <a:pPr lvl="1"/>
            <a:r>
              <a:rPr lang="en-US" dirty="0" smtClean="0"/>
              <a:t>Only 4 studies qualified</a:t>
            </a:r>
          </a:p>
          <a:p>
            <a:pPr lvl="1"/>
            <a:r>
              <a:rPr lang="en-US" dirty="0" smtClean="0"/>
              <a:t>(</a:t>
            </a:r>
            <a:r>
              <a:rPr lang="en-US" dirty="0" err="1" smtClean="0"/>
              <a:t>Maenthaison</a:t>
            </a:r>
            <a:r>
              <a:rPr lang="en-US" dirty="0" smtClean="0"/>
              <a:t>, </a:t>
            </a:r>
            <a:r>
              <a:rPr lang="en-US" dirty="0" err="1" smtClean="0"/>
              <a:t>Chaiyakunapruk</a:t>
            </a:r>
            <a:r>
              <a:rPr lang="en-US" dirty="0" smtClean="0"/>
              <a:t>, </a:t>
            </a:r>
            <a:r>
              <a:rPr lang="en-US" dirty="0" err="1" smtClean="0"/>
              <a:t>Niruntraporn</a:t>
            </a:r>
            <a:r>
              <a:rPr lang="en-US" dirty="0" smtClean="0"/>
              <a:t>, &amp; </a:t>
            </a:r>
            <a:r>
              <a:rPr lang="en-US" dirty="0" err="1" smtClean="0"/>
              <a:t>Kongkaew</a:t>
            </a:r>
            <a:r>
              <a:rPr lang="en-US" dirty="0" smtClean="0"/>
              <a:t>, 2007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Families can grow their own aloe plant and enjoy having this living resource available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Calendula </a:t>
            </a:r>
            <a:r>
              <a:rPr lang="en-US" sz="1400" i="1" dirty="0" smtClean="0"/>
              <a:t>Calendula </a:t>
            </a:r>
            <a:r>
              <a:rPr lang="en-US" sz="1400" i="1" dirty="0" err="1" smtClean="0"/>
              <a:t>Officinalis</a:t>
            </a:r>
            <a:r>
              <a:rPr lang="en-US" sz="1400" i="1" dirty="0" smtClean="0"/>
              <a:t> </a:t>
            </a:r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Anti-septic and anti-inflammatory properties (</a:t>
            </a:r>
            <a:r>
              <a:rPr lang="en-US" dirty="0" err="1" smtClean="0"/>
              <a:t>Panahi</a:t>
            </a:r>
            <a:r>
              <a:rPr lang="en-US" dirty="0" smtClean="0"/>
              <a:t> et al., 2012)</a:t>
            </a:r>
          </a:p>
          <a:p>
            <a:pPr lvl="1"/>
            <a:r>
              <a:rPr lang="en-US" dirty="0" smtClean="0"/>
              <a:t>Flowers</a:t>
            </a:r>
          </a:p>
          <a:p>
            <a:pPr lvl="1"/>
            <a:r>
              <a:rPr lang="en-US" dirty="0" smtClean="0"/>
              <a:t>Antioxidant effects: </a:t>
            </a:r>
            <a:r>
              <a:rPr lang="en-US" dirty="0" err="1" smtClean="0"/>
              <a:t>falvonoids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Topical preparation is good for soothing inflamed skin lesions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topic dermatitis (eczema)</a:t>
            </a:r>
          </a:p>
          <a:p>
            <a:pPr lvl="1"/>
            <a:r>
              <a:rPr lang="en-US" dirty="0" smtClean="0"/>
              <a:t>Diaper dermatitis (3x/day </a:t>
            </a:r>
            <a:r>
              <a:rPr lang="en-US" dirty="0" err="1" smtClean="0"/>
              <a:t>x</a:t>
            </a:r>
            <a:r>
              <a:rPr lang="en-US" dirty="0" smtClean="0"/>
              <a:t> 10 days) (</a:t>
            </a:r>
            <a:r>
              <a:rPr lang="en-US" dirty="0" err="1" smtClean="0"/>
              <a:t>Panahi</a:t>
            </a:r>
            <a:r>
              <a:rPr lang="en-US" dirty="0" smtClean="0"/>
              <a:t> et al., 2012)</a:t>
            </a:r>
          </a:p>
          <a:p>
            <a:pPr lvl="1"/>
            <a:r>
              <a:rPr lang="en-US" dirty="0" smtClean="0"/>
              <a:t>Insect bites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Calendula buying 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Homeopathic and herbal ointments available</a:t>
            </a:r>
          </a:p>
          <a:p>
            <a:pPr lvl="1"/>
            <a:r>
              <a:rPr lang="en-US" dirty="0" smtClean="0"/>
              <a:t>Made from the flower part of plant</a:t>
            </a:r>
          </a:p>
          <a:p>
            <a:pPr lvl="1"/>
            <a:r>
              <a:rPr lang="en-US" dirty="0" smtClean="0"/>
              <a:t>Benefit to homeopathic is that they are 10% herbal extract compared to 2-5%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Recommended by pediatric physician and botanical expert (Low Dog, 2008) 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 Balm </a:t>
            </a:r>
            <a:r>
              <a:rPr lang="en-US" sz="1400" i="1" dirty="0" smtClean="0"/>
              <a:t>Melissa </a:t>
            </a:r>
            <a:r>
              <a:rPr lang="en-US" sz="1400" i="1" dirty="0" err="1" smtClean="0"/>
              <a:t>officinalis</a:t>
            </a:r>
            <a:r>
              <a:rPr lang="en-US" sz="1400" i="1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Anxiolytic</a:t>
            </a:r>
            <a:r>
              <a:rPr lang="en-US" dirty="0" smtClean="0"/>
              <a:t>, Carminative, Antispasmodic </a:t>
            </a:r>
          </a:p>
          <a:p>
            <a:r>
              <a:rPr lang="en-US" dirty="0" smtClean="0"/>
              <a:t>SLEEP</a:t>
            </a:r>
          </a:p>
          <a:p>
            <a:pPr lvl="1"/>
            <a:r>
              <a:rPr lang="en-US" dirty="0" smtClean="0"/>
              <a:t>One study showed sleep promoting effect from combination valerian and lemon balm (Fazio, </a:t>
            </a:r>
            <a:r>
              <a:rPr lang="en-US" dirty="0" err="1" smtClean="0"/>
              <a:t>Pouso</a:t>
            </a:r>
            <a:r>
              <a:rPr lang="en-US" dirty="0" smtClean="0"/>
              <a:t>, &amp; </a:t>
            </a:r>
            <a:r>
              <a:rPr lang="en-US" dirty="0" err="1" smtClean="0"/>
              <a:t>Dolinksy</a:t>
            </a:r>
            <a:r>
              <a:rPr lang="en-US" dirty="0" smtClean="0"/>
              <a:t>, 2006)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HSV SKIN LESIONS</a:t>
            </a:r>
          </a:p>
          <a:p>
            <a:pPr lvl="1"/>
            <a:r>
              <a:rPr lang="en-US" dirty="0" smtClean="0"/>
              <a:t>1% cream topically to lesions 2-4x/day with </a:t>
            </a:r>
            <a:r>
              <a:rPr lang="en-US" dirty="0" err="1" smtClean="0"/>
              <a:t>prodromal</a:t>
            </a:r>
            <a:r>
              <a:rPr lang="en-US" dirty="0" smtClean="0"/>
              <a:t> symptoms, continue </a:t>
            </a:r>
            <a:r>
              <a:rPr lang="en-US" dirty="0" err="1" smtClean="0"/>
              <a:t>til</a:t>
            </a:r>
            <a:r>
              <a:rPr lang="en-US" dirty="0" smtClean="0"/>
              <a:t> 2-3 days after lesions disappear. May also prevent future outbreaks (Bone &amp; Mills, 2013)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Lemon Balm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GAS/BLOATING</a:t>
            </a:r>
          </a:p>
          <a:p>
            <a:pPr lvl="1"/>
            <a:r>
              <a:rPr lang="en-US" dirty="0" smtClean="0"/>
              <a:t>Carminative, anti-spasmodic </a:t>
            </a:r>
          </a:p>
          <a:p>
            <a:pPr lvl="1"/>
            <a:r>
              <a:rPr lang="en-US" dirty="0" smtClean="0"/>
              <a:t>Essential oils in the leaf 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NERVINE RELAXANT</a:t>
            </a:r>
          </a:p>
          <a:p>
            <a:pPr lvl="1"/>
            <a:r>
              <a:rPr lang="en-US" dirty="0" smtClean="0"/>
              <a:t>Calming properties from the leaf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HOW TO TAKE</a:t>
            </a:r>
          </a:p>
          <a:p>
            <a:pPr lvl="1"/>
            <a:r>
              <a:rPr lang="en-US" dirty="0" smtClean="0"/>
              <a:t>Tincture: 60 drops daily</a:t>
            </a:r>
          </a:p>
          <a:p>
            <a:pPr lvl="1"/>
            <a:r>
              <a:rPr lang="en-US" dirty="0" smtClean="0"/>
              <a:t>Tea: ¼-1 tsp dried leaves steeped in hot water, drink 3-4x/day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Peppermint </a:t>
            </a:r>
            <a:r>
              <a:rPr lang="en-US" sz="1400" i="1" dirty="0" err="1" smtClean="0"/>
              <a:t>Mentha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piperita</a:t>
            </a:r>
            <a:r>
              <a:rPr lang="en-US" sz="1400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7638"/>
            <a:ext cx="7467600" cy="54403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Antimicrobial, digestive aid, carminative, antispasmodic</a:t>
            </a:r>
          </a:p>
          <a:p>
            <a:r>
              <a:rPr lang="en-US" dirty="0" smtClean="0"/>
              <a:t>Menthol is the essential oil from leaf</a:t>
            </a:r>
          </a:p>
          <a:p>
            <a:endParaRPr lang="en-US" dirty="0" smtClean="0"/>
          </a:p>
          <a:p>
            <a:r>
              <a:rPr lang="en-US" dirty="0" smtClean="0"/>
              <a:t>CONGESTION</a:t>
            </a:r>
          </a:p>
          <a:p>
            <a:pPr lvl="1"/>
            <a:r>
              <a:rPr lang="en-US" dirty="0" smtClean="0"/>
              <a:t>Inhale as a vapor (add 2 drops to warm pot of water on stove)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HEADACHES/MUSCLE PAIN</a:t>
            </a:r>
          </a:p>
          <a:p>
            <a:pPr lvl="1"/>
            <a:r>
              <a:rPr lang="en-US" dirty="0" smtClean="0"/>
              <a:t>Mix essential oil 2-3 drops with carrier oil such as olive, sunflower and rub onto temples, forehead, neck, other areas of pain</a:t>
            </a:r>
          </a:p>
          <a:p>
            <a:pPr lvl="1"/>
            <a:r>
              <a:rPr lang="en-US" dirty="0" smtClean="0"/>
              <a:t>Avoid topical application on face of children less than 3</a:t>
            </a:r>
          </a:p>
          <a:p>
            <a:pPr lvl="1"/>
            <a:r>
              <a:rPr lang="en-US" dirty="0" smtClean="0"/>
              <a:t>Always test for skin sensitivity in a small patch first </a:t>
            </a:r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Bone &amp; Mills, 2013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Explain unique safety considerations for pediatric 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Provide clinician’s with a toolkit of safe botanicals to use with the pediatric </a:t>
            </a:r>
            <a:r>
              <a:rPr lang="en-US" dirty="0" smtClean="0"/>
              <a:t>population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Discuss botanicals to be avoided in the pediatric population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Peppermint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Enteric-coated</a:t>
            </a:r>
            <a:r>
              <a:rPr lang="en-US" dirty="0" smtClean="0"/>
              <a:t> pH dependent peppermint </a:t>
            </a:r>
            <a:r>
              <a:rPr lang="en-US" dirty="0" smtClean="0"/>
              <a:t>oil capsules appear helpful in the treatment of</a:t>
            </a:r>
            <a:r>
              <a:rPr lang="en-US" dirty="0" smtClean="0"/>
              <a:t> IBS in children (</a:t>
            </a:r>
            <a:r>
              <a:rPr lang="en-US" dirty="0" smtClean="0"/>
              <a:t>Kline, Kline, Di Palma, &amp; </a:t>
            </a:r>
            <a:r>
              <a:rPr lang="en-US" dirty="0" err="1" smtClean="0"/>
              <a:t>Barbero</a:t>
            </a:r>
            <a:r>
              <a:rPr lang="en-US" dirty="0" smtClean="0"/>
              <a:t>, 2001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Double-blind RCT, 42 children (8-17 years) with diagnosed IBS given enteric coated peppermint oil capsules vs. placebo </a:t>
            </a:r>
          </a:p>
          <a:p>
            <a:endParaRPr lang="en-US" dirty="0" smtClean="0"/>
          </a:p>
          <a:p>
            <a:r>
              <a:rPr lang="en-US" dirty="0" smtClean="0"/>
              <a:t>Dose: 187 mg peppermint oil</a:t>
            </a:r>
          </a:p>
          <a:p>
            <a:pPr lvl="1"/>
            <a:r>
              <a:rPr lang="en-US" dirty="0" smtClean="0"/>
              <a:t>30-45kg, 1 capsule 3x/day</a:t>
            </a:r>
          </a:p>
          <a:p>
            <a:pPr lvl="1"/>
            <a:r>
              <a:rPr lang="en-US" dirty="0" smtClean="0"/>
              <a:t>45kg+, 2 capsules 3x/day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Peppermint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After 2 weeks, 75% in the treatment group had reduced severity of pain related to IBS during symptomatic periods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Side effects</a:t>
            </a:r>
          </a:p>
          <a:p>
            <a:pPr lvl="1"/>
            <a:r>
              <a:rPr lang="en-US" dirty="0" smtClean="0"/>
              <a:t>Rectal burning</a:t>
            </a:r>
          </a:p>
          <a:p>
            <a:pPr lvl="2"/>
            <a:r>
              <a:rPr lang="en-US" dirty="0" smtClean="0"/>
              <a:t>Take with food </a:t>
            </a:r>
          </a:p>
          <a:p>
            <a:pPr lvl="1"/>
            <a:r>
              <a:rPr lang="en-US" dirty="0" smtClean="0"/>
              <a:t>Lower esophageal reflux </a:t>
            </a:r>
          </a:p>
          <a:p>
            <a:pPr lvl="2"/>
            <a:r>
              <a:rPr lang="en-US" dirty="0" smtClean="0"/>
              <a:t>Caution in patients with GERD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 </a:t>
            </a:r>
            <a:r>
              <a:rPr lang="en-US" sz="1400" i="1" dirty="0" err="1" smtClean="0"/>
              <a:t>Zingiber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officinale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Pro-kinetic, anti-inflammatory, carminative, antiemetic </a:t>
            </a:r>
          </a:p>
          <a:p>
            <a:endParaRPr lang="en-US" dirty="0" smtClean="0"/>
          </a:p>
          <a:p>
            <a:r>
              <a:rPr lang="en-US" dirty="0" smtClean="0"/>
              <a:t>Nausea</a:t>
            </a:r>
          </a:p>
          <a:p>
            <a:pPr lvl="1"/>
            <a:r>
              <a:rPr lang="en-US" dirty="0" smtClean="0"/>
              <a:t>5-HT3 receptors bind </a:t>
            </a:r>
            <a:r>
              <a:rPr lang="en-US" dirty="0" err="1" smtClean="0"/>
              <a:t>seratonin</a:t>
            </a:r>
            <a:r>
              <a:rPr lang="en-US" dirty="0" smtClean="0"/>
              <a:t> and can cause nausea/vomiting. A component in ginger, </a:t>
            </a:r>
            <a:r>
              <a:rPr lang="en-US" dirty="0" err="1" smtClean="0"/>
              <a:t>galanolactones</a:t>
            </a:r>
            <a:r>
              <a:rPr lang="en-US" dirty="0" smtClean="0"/>
              <a:t>, antagonize these receptors</a:t>
            </a:r>
          </a:p>
          <a:p>
            <a:pPr lvl="1"/>
            <a:r>
              <a:rPr lang="en-US" dirty="0" smtClean="0"/>
              <a:t>Similar to how </a:t>
            </a:r>
            <a:r>
              <a:rPr lang="en-US" dirty="0" err="1" smtClean="0"/>
              <a:t>Zofran</a:t>
            </a:r>
            <a:r>
              <a:rPr lang="en-US" dirty="0" smtClean="0"/>
              <a:t> (</a:t>
            </a:r>
            <a:r>
              <a:rPr lang="en-US" dirty="0" err="1" smtClean="0"/>
              <a:t>ondansetron</a:t>
            </a:r>
            <a:r>
              <a:rPr lang="en-US" dirty="0" smtClean="0"/>
              <a:t>) works </a:t>
            </a:r>
          </a:p>
          <a:p>
            <a:pPr lvl="1">
              <a:buNone/>
            </a:pPr>
            <a:r>
              <a:rPr lang="en-US" dirty="0" smtClean="0"/>
              <a:t>(Bone &amp; Mills, 2013)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Helps with gas/bloating after meals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Ginger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to take it? </a:t>
            </a:r>
          </a:p>
          <a:p>
            <a:endParaRPr lang="en-US" dirty="0" smtClean="0"/>
          </a:p>
          <a:p>
            <a:r>
              <a:rPr lang="en-US" dirty="0" smtClean="0"/>
              <a:t>Dried ginger is more potent and effective than fresh ginger</a:t>
            </a:r>
          </a:p>
          <a:p>
            <a:endParaRPr lang="en-US" dirty="0" smtClean="0"/>
          </a:p>
          <a:p>
            <a:r>
              <a:rPr lang="en-US" dirty="0" smtClean="0"/>
              <a:t>For kids: </a:t>
            </a:r>
          </a:p>
          <a:p>
            <a:pPr lvl="1"/>
            <a:r>
              <a:rPr lang="en-US" dirty="0" smtClean="0"/>
              <a:t>tea (ex. ginger tea with lemon and honey)</a:t>
            </a:r>
          </a:p>
          <a:p>
            <a:pPr lvl="2"/>
            <a:r>
              <a:rPr lang="en-US" dirty="0" smtClean="0"/>
              <a:t>0.5-1 </a:t>
            </a:r>
            <a:r>
              <a:rPr lang="en-US" dirty="0" err="1" smtClean="0"/>
              <a:t>g</a:t>
            </a:r>
            <a:r>
              <a:rPr lang="en-US" dirty="0" smtClean="0"/>
              <a:t> dried root in 150 </a:t>
            </a:r>
            <a:r>
              <a:rPr lang="en-US" dirty="0" err="1" smtClean="0"/>
              <a:t>mL</a:t>
            </a:r>
            <a:r>
              <a:rPr lang="en-US" dirty="0" smtClean="0"/>
              <a:t> boiling water, steep for 5-10 min</a:t>
            </a:r>
          </a:p>
          <a:p>
            <a:pPr lvl="1"/>
            <a:r>
              <a:rPr lang="en-US" dirty="0" smtClean="0"/>
              <a:t> candied ginger</a:t>
            </a:r>
          </a:p>
          <a:p>
            <a:pPr lvl="1"/>
            <a:r>
              <a:rPr lang="en-US" dirty="0" smtClean="0"/>
              <a:t>Capsules of powdered root 250-500 mg 3-4x/day</a:t>
            </a:r>
          </a:p>
          <a:p>
            <a:pPr lvl="1">
              <a:buNone/>
            </a:pPr>
            <a:r>
              <a:rPr lang="en-US" dirty="0" smtClean="0"/>
              <a:t>(Gardiner &amp; Low Dog, 2010)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Butterbur </a:t>
            </a:r>
            <a:r>
              <a:rPr lang="en-US" sz="1400" i="1" dirty="0" err="1" smtClean="0"/>
              <a:t>Petasites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hybridus</a:t>
            </a:r>
            <a:r>
              <a:rPr lang="en-US" sz="1400" i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Antispasmodic, anti-inflammatory, anti-histamine </a:t>
            </a:r>
          </a:p>
          <a:p>
            <a:endParaRPr lang="en-US" dirty="0" smtClean="0"/>
          </a:p>
          <a:p>
            <a:r>
              <a:rPr lang="en-US" dirty="0" smtClean="0"/>
              <a:t>Allergies</a:t>
            </a:r>
          </a:p>
          <a:p>
            <a:pPr lvl="1"/>
            <a:r>
              <a:rPr lang="en-US" dirty="0" smtClean="0"/>
              <a:t>Stabilizes mast cells, reduces release of histamine</a:t>
            </a:r>
          </a:p>
          <a:p>
            <a:pPr lvl="1"/>
            <a:r>
              <a:rPr lang="en-US" dirty="0" smtClean="0"/>
              <a:t>Comparable to </a:t>
            </a:r>
            <a:r>
              <a:rPr lang="en-US" dirty="0" err="1" smtClean="0"/>
              <a:t>zyrtec</a:t>
            </a:r>
            <a:r>
              <a:rPr lang="en-US" dirty="0" smtClean="0"/>
              <a:t> and less sedating than typical antihistamines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Migraines- see next slide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Taylor, 2017c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Butterbur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Reduction in migraine frequency in children and</a:t>
            </a:r>
            <a:r>
              <a:rPr lang="en-US" dirty="0" smtClean="0"/>
              <a:t> adolescents (</a:t>
            </a:r>
            <a:r>
              <a:rPr lang="en-US" dirty="0" err="1" smtClean="0"/>
              <a:t>Pothmann</a:t>
            </a:r>
            <a:r>
              <a:rPr lang="en-US" dirty="0" smtClean="0"/>
              <a:t> &amp; </a:t>
            </a:r>
            <a:r>
              <a:rPr lang="en-US" dirty="0" err="1" smtClean="0"/>
              <a:t>Danesch</a:t>
            </a:r>
            <a:r>
              <a:rPr lang="en-US" dirty="0" smtClean="0"/>
              <a:t>, 2005</a:t>
            </a:r>
            <a:r>
              <a:rPr lang="en-US" dirty="0" smtClean="0"/>
              <a:t>).</a:t>
            </a:r>
          </a:p>
          <a:p>
            <a:r>
              <a:rPr lang="en-US" dirty="0" smtClean="0"/>
              <a:t> Population: Age 6-17 with diagnosed migraines for at least 1 year </a:t>
            </a:r>
          </a:p>
          <a:p>
            <a:r>
              <a:rPr lang="en-US" dirty="0" smtClean="0"/>
              <a:t>Treated with butterbur root for 4 months and kept migraine journals </a:t>
            </a:r>
          </a:p>
          <a:p>
            <a:pPr lvl="1"/>
            <a:r>
              <a:rPr lang="en-US" dirty="0" smtClean="0"/>
              <a:t>77% experienced reduction of at least 50% in frequency of migraine attacks</a:t>
            </a:r>
          </a:p>
          <a:p>
            <a:pPr lvl="1"/>
            <a:r>
              <a:rPr lang="en-US" dirty="0" smtClean="0"/>
              <a:t>91% felt substantially or slightly improved after treatment for 4 months</a:t>
            </a:r>
          </a:p>
          <a:p>
            <a:pPr lvl="1"/>
            <a:r>
              <a:rPr lang="en-US" dirty="0" smtClean="0"/>
              <a:t>No serious adverse events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Butterbur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Prophylactic migraine dosing from study:</a:t>
            </a:r>
          </a:p>
          <a:p>
            <a:pPr lvl="1"/>
            <a:r>
              <a:rPr lang="en-US" dirty="0" smtClean="0"/>
              <a:t>Brand= </a:t>
            </a:r>
            <a:r>
              <a:rPr lang="en-US" dirty="0" err="1" smtClean="0"/>
              <a:t>Petadolex</a:t>
            </a:r>
            <a:r>
              <a:rPr lang="en-US" dirty="0" smtClean="0"/>
              <a:t>, available in US, come in 25mg capsules</a:t>
            </a:r>
          </a:p>
          <a:p>
            <a:pPr lvl="1"/>
            <a:r>
              <a:rPr lang="en-US" dirty="0" smtClean="0"/>
              <a:t>6-9 years, 1 capsule 2x/day with food</a:t>
            </a:r>
          </a:p>
          <a:p>
            <a:pPr lvl="1"/>
            <a:r>
              <a:rPr lang="en-US" dirty="0" smtClean="0"/>
              <a:t>10-17 years, 2 capsules 2x/day with food</a:t>
            </a:r>
          </a:p>
          <a:p>
            <a:r>
              <a:rPr lang="en-US" dirty="0" smtClean="0"/>
              <a:t>Non-responders can increase dose</a:t>
            </a:r>
          </a:p>
          <a:p>
            <a:pPr lvl="1"/>
            <a:r>
              <a:rPr lang="en-US" dirty="0" smtClean="0"/>
              <a:t>6-9 years, 1 capsule 3x/day with food </a:t>
            </a:r>
          </a:p>
          <a:p>
            <a:pPr lvl="1"/>
            <a:r>
              <a:rPr lang="en-US" dirty="0" smtClean="0"/>
              <a:t>10-17 years, 2 capsules 3x/day with food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Pediatric Toolkit Essentials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6612" r="-26612"/>
          <a:stretch>
            <a:fillRect/>
          </a:stretch>
        </p:blipFill>
        <p:spPr/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health : </a:t>
            </a:r>
            <a:r>
              <a:rPr lang="en-US" dirty="0" err="1" smtClean="0"/>
              <a:t>Prebiotics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Prebiotic</a:t>
            </a:r>
            <a:r>
              <a:rPr lang="en-US" dirty="0" smtClean="0"/>
              <a:t> foods</a:t>
            </a:r>
          </a:p>
          <a:p>
            <a:pPr lvl="1"/>
            <a:r>
              <a:rPr lang="en-US" dirty="0" smtClean="0"/>
              <a:t>Non-digestible fiber that promotes growth of </a:t>
            </a:r>
            <a:r>
              <a:rPr lang="en-US" dirty="0" err="1" smtClean="0"/>
              <a:t>probiotic</a:t>
            </a:r>
            <a:r>
              <a:rPr lang="en-US" dirty="0" smtClean="0"/>
              <a:t> bacteria</a:t>
            </a:r>
          </a:p>
          <a:p>
            <a:pPr lvl="2"/>
            <a:r>
              <a:rPr lang="en-US" dirty="0" smtClean="0"/>
              <a:t>Brain</a:t>
            </a:r>
          </a:p>
          <a:p>
            <a:pPr lvl="2"/>
            <a:r>
              <a:rPr lang="en-US" dirty="0" err="1" smtClean="0"/>
              <a:t>Psyllium</a:t>
            </a:r>
            <a:r>
              <a:rPr lang="en-US" dirty="0" smtClean="0"/>
              <a:t> Husk</a:t>
            </a:r>
          </a:p>
          <a:p>
            <a:pPr lvl="2"/>
            <a:r>
              <a:rPr lang="en-US" dirty="0" err="1" smtClean="0"/>
              <a:t>Inulin</a:t>
            </a:r>
            <a:endParaRPr lang="en-US" dirty="0" smtClean="0"/>
          </a:p>
          <a:p>
            <a:pPr lvl="2"/>
            <a:r>
              <a:rPr lang="en-US" dirty="0" smtClean="0"/>
              <a:t>Legumes, fruits, whole grains </a:t>
            </a:r>
          </a:p>
          <a:p>
            <a:pPr lvl="2"/>
            <a:endParaRPr lang="en-US" dirty="0" smtClean="0"/>
          </a:p>
          <a:p>
            <a:r>
              <a:rPr lang="en-US" dirty="0" err="1" smtClean="0"/>
              <a:t>Probiotic</a:t>
            </a:r>
            <a:r>
              <a:rPr lang="en-US" dirty="0" smtClean="0"/>
              <a:t> foods</a:t>
            </a:r>
          </a:p>
          <a:p>
            <a:pPr lvl="1"/>
            <a:r>
              <a:rPr lang="en-US" dirty="0" smtClean="0"/>
              <a:t>Lactobacillus and </a:t>
            </a:r>
            <a:r>
              <a:rPr lang="en-US" dirty="0" err="1" smtClean="0"/>
              <a:t>bifidobacterium</a:t>
            </a:r>
            <a:endParaRPr lang="en-US" dirty="0" smtClean="0"/>
          </a:p>
          <a:p>
            <a:pPr lvl="1"/>
            <a:r>
              <a:rPr lang="en-US" dirty="0" err="1" smtClean="0"/>
              <a:t>Feremented</a:t>
            </a:r>
            <a:r>
              <a:rPr lang="en-US" dirty="0" smtClean="0"/>
              <a:t> foods</a:t>
            </a:r>
          </a:p>
          <a:p>
            <a:pPr lvl="2"/>
            <a:r>
              <a:rPr lang="en-US" dirty="0" err="1" smtClean="0"/>
              <a:t>Miso</a:t>
            </a:r>
            <a:r>
              <a:rPr lang="en-US" dirty="0" smtClean="0"/>
              <a:t>, Kefir, </a:t>
            </a:r>
            <a:r>
              <a:rPr lang="en-US" dirty="0" err="1" smtClean="0"/>
              <a:t>Kimchi</a:t>
            </a:r>
            <a:r>
              <a:rPr lang="en-US" dirty="0" smtClean="0"/>
              <a:t>, </a:t>
            </a:r>
            <a:r>
              <a:rPr lang="en-US" dirty="0" err="1" smtClean="0"/>
              <a:t>Tempeh</a:t>
            </a:r>
            <a:r>
              <a:rPr lang="en-US" dirty="0" smtClean="0"/>
              <a:t>, Yogurt, Sauerkraut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3952"/>
            <a:ext cx="165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Taylor, 2017a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Gut health: </a:t>
            </a:r>
            <a:r>
              <a:rPr lang="en-US" dirty="0" err="1" smtClean="0"/>
              <a:t>Caminatives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Help to ease bloating and gas</a:t>
            </a:r>
          </a:p>
          <a:p>
            <a:r>
              <a:rPr lang="en-US" dirty="0" smtClean="0"/>
              <a:t>Many are culinary spices with fragrant aroma</a:t>
            </a:r>
          </a:p>
          <a:p>
            <a:r>
              <a:rPr lang="en-US" dirty="0" smtClean="0"/>
              <a:t>Caution for people with GERD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Fennel</a:t>
            </a:r>
          </a:p>
          <a:p>
            <a:pPr lvl="1"/>
            <a:r>
              <a:rPr lang="en-US" dirty="0" smtClean="0"/>
              <a:t>Anise</a:t>
            </a:r>
          </a:p>
          <a:p>
            <a:pPr lvl="1"/>
            <a:r>
              <a:rPr lang="en-US" dirty="0" smtClean="0"/>
              <a:t>Dill</a:t>
            </a:r>
          </a:p>
          <a:p>
            <a:pPr lvl="1"/>
            <a:r>
              <a:rPr lang="en-US" dirty="0" smtClean="0"/>
              <a:t>Cinnamon</a:t>
            </a:r>
          </a:p>
          <a:p>
            <a:pPr lvl="1"/>
            <a:r>
              <a:rPr lang="en-US" dirty="0" smtClean="0"/>
              <a:t>Peppermint</a:t>
            </a:r>
          </a:p>
          <a:p>
            <a:r>
              <a:rPr lang="en-US" dirty="0" smtClean="0"/>
              <a:t>Incorporate into spice mixes for food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57434"/>
            <a:ext cx="165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Taylor, 2017a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pediatrics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7371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Few clinical trial and systematic reviews for pediatric use of botanicals (Gardiner &amp; Low Dog, 2010)</a:t>
            </a:r>
          </a:p>
          <a:p>
            <a:endParaRPr lang="en-US" dirty="0" smtClean="0"/>
          </a:p>
          <a:p>
            <a:r>
              <a:rPr lang="en-US" dirty="0" smtClean="0"/>
              <a:t>Children are not “little adults” </a:t>
            </a:r>
          </a:p>
          <a:p>
            <a:pPr lvl="1"/>
            <a:r>
              <a:rPr lang="en-US" dirty="0" smtClean="0"/>
              <a:t>Different metabolism and drug clearance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 higher risk for adverse reactions from contaminants/misidentified herbs (Ernst, 2003)</a:t>
            </a:r>
          </a:p>
          <a:p>
            <a:pPr lvl="1"/>
            <a:r>
              <a:rPr lang="en-US" dirty="0" smtClean="0"/>
              <a:t>Lead, mercury, cadmium </a:t>
            </a:r>
          </a:p>
          <a:p>
            <a:pPr lvl="2"/>
            <a:r>
              <a:rPr lang="en-US" dirty="0" smtClean="0"/>
              <a:t>Neurologic and gastrointestinal effects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549900" y="2264268"/>
            <a:ext cx="2717800" cy="249743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help: Sore throat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Salt water gargle</a:t>
            </a:r>
          </a:p>
          <a:p>
            <a:pPr lvl="1"/>
            <a:r>
              <a:rPr lang="en-US" dirty="0" smtClean="0"/>
              <a:t>Mix salt with warm water</a:t>
            </a:r>
          </a:p>
          <a:p>
            <a:pPr lvl="1"/>
            <a:r>
              <a:rPr lang="en-US" dirty="0" smtClean="0"/>
              <a:t>Gargle and spit</a:t>
            </a:r>
          </a:p>
          <a:p>
            <a:pPr lvl="1"/>
            <a:r>
              <a:rPr lang="en-US" dirty="0" smtClean="0"/>
              <a:t>Reduces inflammation in throat that contributes to pain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Honey </a:t>
            </a:r>
          </a:p>
          <a:p>
            <a:pPr lvl="1"/>
            <a:r>
              <a:rPr lang="en-US" dirty="0" smtClean="0"/>
              <a:t>1-2 tsp as needed for sore throat</a:t>
            </a:r>
          </a:p>
          <a:p>
            <a:pPr lvl="1"/>
            <a:r>
              <a:rPr lang="en-US" dirty="0" smtClean="0"/>
              <a:t>Can also mix into tea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5000" y="6473952"/>
            <a:ext cx="162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Taylor, 2017c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Help: Cough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Honey </a:t>
            </a:r>
          </a:p>
          <a:p>
            <a:pPr lvl="1"/>
            <a:r>
              <a:rPr lang="en-US" dirty="0" smtClean="0"/>
              <a:t>1-2 tsp honey before bedtime for nighttime cough</a:t>
            </a:r>
          </a:p>
          <a:p>
            <a:r>
              <a:rPr lang="en-US" dirty="0" smtClean="0"/>
              <a:t>Thyme </a:t>
            </a:r>
          </a:p>
          <a:p>
            <a:pPr lvl="1"/>
            <a:r>
              <a:rPr lang="en-US" dirty="0" err="1" smtClean="0"/>
              <a:t>Thymol</a:t>
            </a:r>
            <a:r>
              <a:rPr lang="en-US" dirty="0" smtClean="0"/>
              <a:t> and </a:t>
            </a:r>
            <a:r>
              <a:rPr lang="en-US" dirty="0" err="1" smtClean="0"/>
              <a:t>carvacol</a:t>
            </a:r>
            <a:r>
              <a:rPr lang="en-US" dirty="0" smtClean="0"/>
              <a:t>, essential oils with anti-septic, anti-inflammatory and expectorant properties </a:t>
            </a:r>
          </a:p>
          <a:p>
            <a:pPr lvl="1"/>
            <a:r>
              <a:rPr lang="en-US" dirty="0" smtClean="0"/>
              <a:t>4 tbsp fresh thyme in 1 cup hot water, steep 15 minutes, strain. Can add honey too </a:t>
            </a:r>
          </a:p>
          <a:p>
            <a:r>
              <a:rPr lang="en-US" dirty="0" smtClean="0"/>
              <a:t>Aromatherapy steam </a:t>
            </a:r>
          </a:p>
          <a:p>
            <a:pPr lvl="1"/>
            <a:r>
              <a:rPr lang="en-US" dirty="0" smtClean="0"/>
              <a:t>Pot of water to a boil, remove from head, sit for a few minutes, add 3-5 drops essential oil (eucalyptus or peppermint), put head 15-20 inches from bowel and cover head with a cloth and form a tent and breath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473952"/>
            <a:ext cx="162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Taylor, 2017c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go-to botanicals for children are:	</a:t>
            </a:r>
          </a:p>
          <a:p>
            <a:pPr lvl="1"/>
            <a:r>
              <a:rPr lang="en-US" b="1" dirty="0" smtClean="0"/>
              <a:t>Chamomile: </a:t>
            </a:r>
            <a:r>
              <a:rPr lang="en-US" dirty="0" smtClean="0"/>
              <a:t>calm, relaxing, combination with fennel &amp; lemon balm for colic, combined with pectin for diarrhea</a:t>
            </a:r>
          </a:p>
          <a:p>
            <a:pPr lvl="1"/>
            <a:r>
              <a:rPr lang="en-US" b="1" dirty="0" smtClean="0"/>
              <a:t>Aloe Vera: </a:t>
            </a:r>
            <a:r>
              <a:rPr lang="en-US" dirty="0" smtClean="0"/>
              <a:t>t</a:t>
            </a:r>
            <a:r>
              <a:rPr lang="en-US" dirty="0" smtClean="0"/>
              <a:t>opical application for burns</a:t>
            </a:r>
          </a:p>
          <a:p>
            <a:pPr lvl="1"/>
            <a:r>
              <a:rPr lang="en-US" b="1" dirty="0" smtClean="0"/>
              <a:t>Calendula: </a:t>
            </a:r>
            <a:r>
              <a:rPr lang="en-US" dirty="0" smtClean="0"/>
              <a:t>topical applications for atopic dermatitis, diaper dermatitis, insect bites</a:t>
            </a:r>
          </a:p>
          <a:p>
            <a:pPr lvl="1"/>
            <a:r>
              <a:rPr lang="en-US" b="1" dirty="0" smtClean="0"/>
              <a:t>Lemon balm: </a:t>
            </a:r>
            <a:r>
              <a:rPr lang="en-US" dirty="0" smtClean="0"/>
              <a:t>calming/sleep, gas/bloating, topical for HSV skin lesions </a:t>
            </a:r>
          </a:p>
          <a:p>
            <a:pPr lvl="1"/>
            <a:r>
              <a:rPr lang="en-US" b="1" dirty="0" smtClean="0"/>
              <a:t>Peppermint: </a:t>
            </a:r>
            <a:r>
              <a:rPr lang="en-US" dirty="0" smtClean="0"/>
              <a:t>inhaled for cough, topical for headaches, enteric coated for IBS </a:t>
            </a:r>
          </a:p>
          <a:p>
            <a:pPr lvl="1"/>
            <a:r>
              <a:rPr lang="en-US" b="1" dirty="0" smtClean="0"/>
              <a:t>Ginger: </a:t>
            </a:r>
            <a:r>
              <a:rPr lang="en-US" dirty="0" smtClean="0"/>
              <a:t>Gas, bloating, nausea, vomiting</a:t>
            </a:r>
          </a:p>
          <a:p>
            <a:pPr lvl="1"/>
            <a:r>
              <a:rPr lang="en-US" b="1" dirty="0" smtClean="0"/>
              <a:t>Butterbur: </a:t>
            </a:r>
            <a:r>
              <a:rPr lang="en-US" dirty="0" smtClean="0"/>
              <a:t>allergies and migraine prophylaxis </a:t>
            </a:r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486400" cy="48737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Botanicals, just like any other medicines, can have both beneficial and harmful </a:t>
            </a:r>
            <a:r>
              <a:rPr lang="en-US" dirty="0" smtClean="0"/>
              <a:t>effects</a:t>
            </a:r>
          </a:p>
          <a:p>
            <a:r>
              <a:rPr lang="en-US" dirty="0" smtClean="0"/>
              <a:t>Sometimes parents might perceive botanicals as natural and therefore “safe” </a:t>
            </a:r>
          </a:p>
          <a:p>
            <a:r>
              <a:rPr lang="en-US" dirty="0" smtClean="0"/>
              <a:t>Botanicals for use in children must be selected carefully due to safety concerns</a:t>
            </a:r>
          </a:p>
          <a:p>
            <a:r>
              <a:rPr lang="en-US" dirty="0" smtClean="0"/>
              <a:t>Having a toolkit of safe and effective botanicals may help improve the provider-patient relationship because there are additional treatment options for common conditions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767012" y="1417638"/>
            <a:ext cx="2691188" cy="3523009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Bone, K. &amp; Mills, S. (2013). </a:t>
            </a:r>
            <a:r>
              <a:rPr lang="en-US" i="1" dirty="0" smtClean="0"/>
              <a:t>Principles and practices of </a:t>
            </a:r>
            <a:r>
              <a:rPr lang="en-US" i="1" dirty="0" err="1" smtClean="0"/>
              <a:t>phytotherapy</a:t>
            </a:r>
            <a:r>
              <a:rPr lang="en-US" i="1" dirty="0" smtClean="0"/>
              <a:t> </a:t>
            </a:r>
            <a:r>
              <a:rPr lang="en-US" dirty="0" smtClean="0"/>
              <a:t>(2nd ed.). Edinburgh: Elsevier.</a:t>
            </a:r>
          </a:p>
          <a:p>
            <a:pPr lvl="0"/>
            <a:r>
              <a:rPr lang="en-US" dirty="0" smtClean="0"/>
              <a:t>De </a:t>
            </a:r>
            <a:r>
              <a:rPr lang="en-US" dirty="0" smtClean="0"/>
              <a:t>la </a:t>
            </a:r>
            <a:r>
              <a:rPr lang="en-US" dirty="0" err="1" smtClean="0"/>
              <a:t>Motte</a:t>
            </a:r>
            <a:r>
              <a:rPr lang="en-US" dirty="0" smtClean="0"/>
              <a:t>, S., </a:t>
            </a:r>
            <a:r>
              <a:rPr lang="en-US" dirty="0" err="1" smtClean="0"/>
              <a:t>Böse</a:t>
            </a:r>
            <a:r>
              <a:rPr lang="en-US" dirty="0" smtClean="0"/>
              <a:t>-O'Reilly, S., </a:t>
            </a:r>
            <a:r>
              <a:rPr lang="en-US" dirty="0" err="1" smtClean="0"/>
              <a:t>Heinisch</a:t>
            </a:r>
            <a:r>
              <a:rPr lang="en-US" dirty="0" smtClean="0"/>
              <a:t>, M., &amp; Harrison, F. (1997). Double-blind comparison of an apple pectin-chamomile extract preparation with placebo in children with diarrhea. </a:t>
            </a:r>
            <a:r>
              <a:rPr lang="en-US" i="1" dirty="0" err="1" smtClean="0"/>
              <a:t>Arzneimittel-Forschung</a:t>
            </a:r>
            <a:r>
              <a:rPr lang="en-US" dirty="0" smtClean="0"/>
              <a:t>, </a:t>
            </a:r>
            <a:r>
              <a:rPr lang="en-US" i="1" dirty="0" smtClean="0"/>
              <a:t>47</a:t>
            </a:r>
            <a:r>
              <a:rPr lang="en-US" dirty="0" smtClean="0"/>
              <a:t>(11), 1247-1249.</a:t>
            </a:r>
            <a:endParaRPr lang="en-US" dirty="0" smtClean="0"/>
          </a:p>
          <a:p>
            <a:r>
              <a:rPr lang="en-US" dirty="0" smtClean="0"/>
              <a:t>Dog, T. L. (2008). Smart talk on supplements and botanicals. </a:t>
            </a:r>
            <a:r>
              <a:rPr lang="en-US" i="1" dirty="0" smtClean="0"/>
              <a:t>Alternative &amp; Complementary Therapies</a:t>
            </a:r>
            <a:r>
              <a:rPr lang="en-US" dirty="0" smtClean="0"/>
              <a:t>, </a:t>
            </a:r>
            <a:r>
              <a:rPr lang="en-US" i="1" dirty="0" smtClean="0"/>
              <a:t>14</a:t>
            </a:r>
            <a:r>
              <a:rPr lang="en-US" dirty="0" smtClean="0"/>
              <a:t>(5), 227-230.</a:t>
            </a:r>
            <a:endParaRPr lang="en-US" dirty="0" smtClean="0"/>
          </a:p>
          <a:p>
            <a:r>
              <a:rPr lang="en-US" dirty="0" smtClean="0"/>
              <a:t>Ernst, E. (2003). Serious adverse effects of unconventional therapies for children and adolescents: a systematic review of recent evidence. </a:t>
            </a:r>
            <a:r>
              <a:rPr lang="en-US" i="1" dirty="0" smtClean="0"/>
              <a:t>European journal of pediatrics</a:t>
            </a:r>
            <a:r>
              <a:rPr lang="en-US" dirty="0" smtClean="0"/>
              <a:t>, </a:t>
            </a:r>
            <a:r>
              <a:rPr lang="en-US" i="1" dirty="0" smtClean="0"/>
              <a:t>162</a:t>
            </a:r>
            <a:r>
              <a:rPr lang="en-US" dirty="0" smtClean="0"/>
              <a:t>(2), 72-80</a:t>
            </a:r>
            <a:r>
              <a:rPr lang="en-US" dirty="0" smtClean="0"/>
              <a:t>.</a:t>
            </a:r>
          </a:p>
          <a:p>
            <a:r>
              <a:rPr lang="en-US" dirty="0" smtClean="0"/>
              <a:t>Fazio, S., </a:t>
            </a:r>
            <a:r>
              <a:rPr lang="en-US" dirty="0" err="1" smtClean="0"/>
              <a:t>Pouso</a:t>
            </a:r>
            <a:r>
              <a:rPr lang="en-US" dirty="0" smtClean="0"/>
              <a:t>, J., </a:t>
            </a:r>
            <a:r>
              <a:rPr lang="en-US" dirty="0" err="1" smtClean="0"/>
              <a:t>Dolinsky</a:t>
            </a:r>
            <a:r>
              <a:rPr lang="en-US" dirty="0" smtClean="0"/>
              <a:t>, D., Fernandez, A., Hernandez, M., Clavier, G., &amp; </a:t>
            </a:r>
            <a:r>
              <a:rPr lang="en-US" dirty="0" err="1" smtClean="0"/>
              <a:t>Hecker</a:t>
            </a:r>
            <a:r>
              <a:rPr lang="en-US" dirty="0" smtClean="0"/>
              <a:t>, M. (2009). Tolerance, safety and efficacy of </a:t>
            </a:r>
            <a:r>
              <a:rPr lang="en-US" dirty="0" err="1" smtClean="0"/>
              <a:t>Hedera</a:t>
            </a:r>
            <a:r>
              <a:rPr lang="en-US" dirty="0" smtClean="0"/>
              <a:t> helix extract in inflammatory bronchial diseases under clinical practice conditions: a prospective, open, multicentre </a:t>
            </a:r>
            <a:r>
              <a:rPr lang="en-US" dirty="0" err="1" smtClean="0"/>
              <a:t>postmarketing</a:t>
            </a:r>
            <a:r>
              <a:rPr lang="en-US" dirty="0" smtClean="0"/>
              <a:t> study in 9657 patients. </a:t>
            </a:r>
            <a:r>
              <a:rPr lang="en-US" i="1" dirty="0" err="1" smtClean="0"/>
              <a:t>Phytomedicine</a:t>
            </a:r>
            <a:r>
              <a:rPr lang="en-US" dirty="0" smtClean="0"/>
              <a:t>, </a:t>
            </a:r>
            <a:r>
              <a:rPr lang="en-US" i="1" dirty="0" smtClean="0"/>
              <a:t>16</a:t>
            </a:r>
            <a:r>
              <a:rPr lang="en-US" dirty="0" smtClean="0"/>
              <a:t>(1), 17-24.</a:t>
            </a:r>
          </a:p>
          <a:p>
            <a:r>
              <a:rPr lang="en-US" dirty="0" smtClean="0"/>
              <a:t>Gardiner</a:t>
            </a:r>
            <a:r>
              <a:rPr lang="en-US" dirty="0" smtClean="0"/>
              <a:t>, P., &amp; Low Dog, T. (2010). A pediatric perspective on herbals and supplements. In T. </a:t>
            </a:r>
            <a:r>
              <a:rPr lang="en-US" dirty="0" err="1" smtClean="0"/>
              <a:t>Culbert</a:t>
            </a:r>
            <a:r>
              <a:rPr lang="en-US" dirty="0" smtClean="0"/>
              <a:t> &amp; K. </a:t>
            </a:r>
            <a:r>
              <a:rPr lang="en-US" dirty="0" err="1" smtClean="0"/>
              <a:t>Olness</a:t>
            </a:r>
            <a:r>
              <a:rPr lang="en-US" dirty="0" smtClean="0"/>
              <a:t> (Eds.), </a:t>
            </a:r>
            <a:r>
              <a:rPr lang="en-US" i="1" dirty="0" smtClean="0"/>
              <a:t>Integrative pediatrics </a:t>
            </a:r>
            <a:r>
              <a:rPr lang="en-US" dirty="0" smtClean="0"/>
              <a:t>(217-233). New York, NY: Oxford University Press. </a:t>
            </a:r>
            <a:endParaRPr lang="en-US" dirty="0" smtClean="0"/>
          </a:p>
          <a:p>
            <a:pPr lvl="0"/>
            <a:r>
              <a:rPr lang="en-US" dirty="0" smtClean="0"/>
              <a:t>Kline</a:t>
            </a:r>
            <a:r>
              <a:rPr lang="en-US" dirty="0" smtClean="0"/>
              <a:t>, R. M., Kline, J. J., Di Palma, J., &amp; </a:t>
            </a:r>
            <a:r>
              <a:rPr lang="en-US" dirty="0" err="1" smtClean="0"/>
              <a:t>Barbero</a:t>
            </a:r>
            <a:r>
              <a:rPr lang="en-US" dirty="0" smtClean="0"/>
              <a:t>, G. J. (2001). Enteric-coated, pH-dependent peppermint oil capsules for the treatment of irritable bowel syndrome in children. </a:t>
            </a:r>
            <a:r>
              <a:rPr lang="en-US" i="1" dirty="0" smtClean="0"/>
              <a:t>The Journal of pediatrics</a:t>
            </a:r>
            <a:r>
              <a:rPr lang="en-US" dirty="0" smtClean="0"/>
              <a:t>, </a:t>
            </a:r>
            <a:r>
              <a:rPr lang="en-US" i="1" dirty="0" smtClean="0"/>
              <a:t>138</a:t>
            </a:r>
            <a:r>
              <a:rPr lang="en-US" dirty="0" smtClean="0"/>
              <a:t>(1), 125-128.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en-US" sz="1350" dirty="0" err="1" smtClean="0"/>
              <a:t>Maenthaisong</a:t>
            </a:r>
            <a:r>
              <a:rPr lang="en-US" sz="1350" dirty="0" smtClean="0"/>
              <a:t>, R., </a:t>
            </a:r>
            <a:r>
              <a:rPr lang="en-US" sz="1350" dirty="0" err="1" smtClean="0"/>
              <a:t>Chaiyakunapruk</a:t>
            </a:r>
            <a:r>
              <a:rPr lang="en-US" sz="1350" dirty="0" smtClean="0"/>
              <a:t>, N., </a:t>
            </a:r>
            <a:r>
              <a:rPr lang="en-US" sz="1350" dirty="0" err="1" smtClean="0"/>
              <a:t>Niruntraporn</a:t>
            </a:r>
            <a:r>
              <a:rPr lang="en-US" sz="1350" dirty="0" smtClean="0"/>
              <a:t>, S., &amp; </a:t>
            </a:r>
            <a:r>
              <a:rPr lang="en-US" sz="1350" dirty="0" err="1" smtClean="0"/>
              <a:t>Kongkaew</a:t>
            </a:r>
            <a:r>
              <a:rPr lang="en-US" sz="1350" dirty="0" smtClean="0"/>
              <a:t>, C. (2007). The efficacy of aloe </a:t>
            </a:r>
            <a:r>
              <a:rPr lang="en-US" sz="1350" dirty="0" err="1" smtClean="0"/>
              <a:t>vera</a:t>
            </a:r>
            <a:r>
              <a:rPr lang="en-US" sz="1350" dirty="0" smtClean="0"/>
              <a:t> used for burn wound healing: a systematic review. </a:t>
            </a:r>
            <a:r>
              <a:rPr lang="en-US" sz="1350" i="1" dirty="0" smtClean="0"/>
              <a:t>burns</a:t>
            </a:r>
            <a:r>
              <a:rPr lang="en-US" sz="1350" dirty="0" smtClean="0"/>
              <a:t>, </a:t>
            </a:r>
            <a:r>
              <a:rPr lang="en-US" sz="1350" i="1" dirty="0" smtClean="0"/>
              <a:t>33</a:t>
            </a:r>
            <a:r>
              <a:rPr lang="en-US" sz="1350" dirty="0" smtClean="0"/>
              <a:t>(6), 713-718.</a:t>
            </a:r>
          </a:p>
          <a:p>
            <a:r>
              <a:rPr lang="en-US" sz="1350" dirty="0" err="1" smtClean="0"/>
              <a:t>Panahi</a:t>
            </a:r>
            <a:r>
              <a:rPr lang="en-US" sz="1350" dirty="0" smtClean="0"/>
              <a:t>, Y., Sharif, M. R., Sharif, A., </a:t>
            </a:r>
            <a:r>
              <a:rPr lang="en-US" sz="1350" dirty="0" err="1" smtClean="0"/>
              <a:t>Beiraghdar</a:t>
            </a:r>
            <a:r>
              <a:rPr lang="en-US" sz="1350" dirty="0" smtClean="0"/>
              <a:t>, F., </a:t>
            </a:r>
            <a:r>
              <a:rPr lang="en-US" sz="1350" dirty="0" err="1" smtClean="0"/>
              <a:t>Zahiri</a:t>
            </a:r>
            <a:r>
              <a:rPr lang="en-US" sz="1350" dirty="0" smtClean="0"/>
              <a:t>, Z., </a:t>
            </a:r>
            <a:r>
              <a:rPr lang="en-US" sz="1350" dirty="0" err="1" smtClean="0"/>
              <a:t>Amirchoopani</a:t>
            </a:r>
            <a:r>
              <a:rPr lang="en-US" sz="1350" dirty="0" smtClean="0"/>
              <a:t>, G., ... &amp; </a:t>
            </a:r>
            <a:r>
              <a:rPr lang="en-US" sz="1350" dirty="0" err="1" smtClean="0"/>
              <a:t>Sahebkar</a:t>
            </a:r>
            <a:r>
              <a:rPr lang="en-US" sz="1350" dirty="0" smtClean="0"/>
              <a:t>, A. (2012). A randomized comparative trial on the therapeutic efficacy of topical aloe </a:t>
            </a:r>
            <a:r>
              <a:rPr lang="en-US" sz="1350" dirty="0" err="1" smtClean="0"/>
              <a:t>vera</a:t>
            </a:r>
            <a:r>
              <a:rPr lang="en-US" sz="1350" dirty="0" smtClean="0"/>
              <a:t> and Calendula </a:t>
            </a:r>
            <a:r>
              <a:rPr lang="en-US" sz="1350" dirty="0" err="1" smtClean="0"/>
              <a:t>officinalis</a:t>
            </a:r>
            <a:r>
              <a:rPr lang="en-US" sz="1350" dirty="0" smtClean="0"/>
              <a:t> on diaper dermatitis in children. </a:t>
            </a:r>
            <a:r>
              <a:rPr lang="en-US" sz="1350" i="1" dirty="0" smtClean="0"/>
              <a:t>The Scientific World Journal</a:t>
            </a:r>
            <a:r>
              <a:rPr lang="en-US" sz="1350" dirty="0" smtClean="0"/>
              <a:t>, </a:t>
            </a:r>
            <a:r>
              <a:rPr lang="en-US" sz="1350" i="1" dirty="0" smtClean="0"/>
              <a:t>2012</a:t>
            </a:r>
            <a:r>
              <a:rPr lang="en-US" sz="1350" dirty="0" smtClean="0"/>
              <a:t>.</a:t>
            </a:r>
            <a:endParaRPr lang="en-US" sz="1350" dirty="0" smtClean="0"/>
          </a:p>
          <a:p>
            <a:r>
              <a:rPr lang="en-US" sz="1350" dirty="0" err="1" smtClean="0"/>
              <a:t>Pothmann</a:t>
            </a:r>
            <a:r>
              <a:rPr lang="en-US" sz="1350" dirty="0" smtClean="0"/>
              <a:t>, R., &amp; </a:t>
            </a:r>
            <a:r>
              <a:rPr lang="en-US" sz="1350" dirty="0" err="1" smtClean="0"/>
              <a:t>Danesch</a:t>
            </a:r>
            <a:r>
              <a:rPr lang="en-US" sz="1350" dirty="0" smtClean="0"/>
              <a:t>, U. (2005). Migraine prevention in children and adolescents: results of an open study with a special butterbur root extract. </a:t>
            </a:r>
            <a:r>
              <a:rPr lang="en-US" sz="1350" i="1" dirty="0" smtClean="0"/>
              <a:t>Headache: The Journal of Head and Face Pain</a:t>
            </a:r>
            <a:r>
              <a:rPr lang="en-US" sz="1350" dirty="0" smtClean="0"/>
              <a:t>, </a:t>
            </a:r>
            <a:r>
              <a:rPr lang="en-US" sz="1350" i="1" dirty="0" smtClean="0"/>
              <a:t>45</a:t>
            </a:r>
            <a:r>
              <a:rPr lang="en-US" sz="1350" dirty="0" smtClean="0"/>
              <a:t>(3), 196-203.</a:t>
            </a:r>
          </a:p>
          <a:p>
            <a:r>
              <a:rPr lang="en-US" sz="1350" dirty="0" err="1" smtClean="0"/>
              <a:t>Savino</a:t>
            </a:r>
            <a:r>
              <a:rPr lang="en-US" sz="1350" dirty="0" smtClean="0"/>
              <a:t>, F., </a:t>
            </a:r>
            <a:r>
              <a:rPr lang="en-US" sz="1350" dirty="0" err="1" smtClean="0"/>
              <a:t>Cresi</a:t>
            </a:r>
            <a:r>
              <a:rPr lang="en-US" sz="1350" dirty="0" smtClean="0"/>
              <a:t>, F., Castagno, E., </a:t>
            </a:r>
            <a:r>
              <a:rPr lang="en-US" sz="1350" dirty="0" err="1" smtClean="0"/>
              <a:t>Silvestro</a:t>
            </a:r>
            <a:r>
              <a:rPr lang="en-US" sz="1350" dirty="0" smtClean="0"/>
              <a:t>, L., &amp; </a:t>
            </a:r>
            <a:r>
              <a:rPr lang="en-US" sz="1350" dirty="0" err="1" smtClean="0"/>
              <a:t>Oggero</a:t>
            </a:r>
            <a:r>
              <a:rPr lang="en-US" sz="1350" dirty="0" smtClean="0"/>
              <a:t>, R. (2005). A randomized double‐blind placebo‐controlled trial of a standardized extract of </a:t>
            </a:r>
            <a:r>
              <a:rPr lang="en-US" sz="1350" dirty="0" err="1" smtClean="0"/>
              <a:t>Matricariae</a:t>
            </a:r>
            <a:r>
              <a:rPr lang="en-US" sz="1350" dirty="0" smtClean="0"/>
              <a:t> </a:t>
            </a:r>
            <a:r>
              <a:rPr lang="en-US" sz="1350" dirty="0" err="1" smtClean="0"/>
              <a:t>recutita</a:t>
            </a:r>
            <a:r>
              <a:rPr lang="en-US" sz="1350" dirty="0" smtClean="0"/>
              <a:t>, </a:t>
            </a:r>
            <a:r>
              <a:rPr lang="en-US" sz="1350" dirty="0" err="1" smtClean="0"/>
              <a:t>Foeniculum</a:t>
            </a:r>
            <a:r>
              <a:rPr lang="en-US" sz="1350" dirty="0" smtClean="0"/>
              <a:t> </a:t>
            </a:r>
            <a:r>
              <a:rPr lang="en-US" sz="1350" dirty="0" err="1" smtClean="0"/>
              <a:t>vulgare</a:t>
            </a:r>
            <a:r>
              <a:rPr lang="en-US" sz="1350" dirty="0" smtClean="0"/>
              <a:t> and Melissa </a:t>
            </a:r>
            <a:r>
              <a:rPr lang="en-US" sz="1350" dirty="0" err="1" smtClean="0"/>
              <a:t>officinalis</a:t>
            </a:r>
            <a:r>
              <a:rPr lang="en-US" sz="1350" dirty="0" smtClean="0"/>
              <a:t> (</a:t>
            </a:r>
            <a:r>
              <a:rPr lang="en-US" sz="1350" dirty="0" err="1" smtClean="0"/>
              <a:t>ColiMil</a:t>
            </a:r>
            <a:r>
              <a:rPr lang="en-US" sz="1350" dirty="0" smtClean="0"/>
              <a:t>®) in the treatment of breastfed colicky infants. </a:t>
            </a:r>
            <a:r>
              <a:rPr lang="en-US" sz="1350" i="1" dirty="0" err="1" smtClean="0"/>
              <a:t>Phytotherapy</a:t>
            </a:r>
            <a:r>
              <a:rPr lang="en-US" sz="1350" i="1" dirty="0" smtClean="0"/>
              <a:t> research</a:t>
            </a:r>
            <a:r>
              <a:rPr lang="en-US" sz="1350" dirty="0" smtClean="0"/>
              <a:t>, </a:t>
            </a:r>
            <a:r>
              <a:rPr lang="en-US" sz="1350" i="1" dirty="0" smtClean="0"/>
              <a:t>19</a:t>
            </a:r>
            <a:r>
              <a:rPr lang="en-US" sz="1350" dirty="0" smtClean="0"/>
              <a:t>(4), 335-340</a:t>
            </a:r>
            <a:r>
              <a:rPr lang="en-US" sz="1350" dirty="0" smtClean="0"/>
              <a:t>.</a:t>
            </a:r>
          </a:p>
          <a:p>
            <a:r>
              <a:rPr lang="en-US" sz="1350" dirty="0" smtClean="0"/>
              <a:t>Taylor</a:t>
            </a:r>
            <a:r>
              <a:rPr lang="en-US" sz="1350" dirty="0" smtClean="0"/>
              <a:t>, A. (2017a) </a:t>
            </a:r>
            <a:r>
              <a:rPr lang="en-US" sz="1350" i="1" dirty="0" smtClean="0"/>
              <a:t>Botanicals for gastrointestinal disease </a:t>
            </a:r>
            <a:r>
              <a:rPr lang="en-US" sz="1350" dirty="0" smtClean="0"/>
              <a:t>[PDF document]. Retrieved from Canvas site: https://drive.google.com/file/d/0B2onVuxwFhvAWUVmWGxEeWlPdVU/</a:t>
            </a:r>
            <a:r>
              <a:rPr lang="en-US" sz="1350" dirty="0" smtClean="0"/>
              <a:t>view</a:t>
            </a:r>
          </a:p>
          <a:p>
            <a:r>
              <a:rPr lang="en-US" sz="1350" dirty="0" smtClean="0"/>
              <a:t>Taylor, A. (2017b). </a:t>
            </a:r>
            <a:r>
              <a:rPr lang="en-US" sz="1350" i="1" dirty="0" smtClean="0"/>
              <a:t>Botanicals for mental wellbeing and stress. </a:t>
            </a:r>
            <a:r>
              <a:rPr lang="en-US" sz="1350" dirty="0" smtClean="0"/>
              <a:t>[PDF document]. Retrieved from Canvas site:</a:t>
            </a:r>
            <a:r>
              <a:rPr lang="en-US" sz="1350" dirty="0" smtClean="0"/>
              <a:t> https</a:t>
            </a:r>
            <a:r>
              <a:rPr lang="en-US" sz="1350" dirty="0" smtClean="0"/>
              <a:t>://drive.google.com/file/d/0B2onVuxwFhvALVp0YUQ4Tmp0MW8/</a:t>
            </a:r>
            <a:r>
              <a:rPr lang="en-US" sz="1350" dirty="0" smtClean="0"/>
              <a:t>view</a:t>
            </a:r>
          </a:p>
          <a:p>
            <a:r>
              <a:rPr lang="en-US" sz="1350" dirty="0" smtClean="0"/>
              <a:t>Taylor, A. (2017c). </a:t>
            </a:r>
            <a:r>
              <a:rPr lang="en-US" sz="1350" i="1" dirty="0" smtClean="0"/>
              <a:t>Botanicals for respiratory system </a:t>
            </a:r>
            <a:r>
              <a:rPr lang="en-US" sz="1350" dirty="0" smtClean="0"/>
              <a:t>[PDF document]. Retrieved from Canvas site: https://drive.google.com/file/d/0B2onVuxwFhvAVzVGSXhZWHFMY0k/</a:t>
            </a:r>
            <a:r>
              <a:rPr lang="en-US" sz="1350" dirty="0" smtClean="0"/>
              <a:t>view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we do?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Instruct families to look </a:t>
            </a:r>
            <a:r>
              <a:rPr lang="en-US" dirty="0" smtClean="0"/>
              <a:t>for GMP </a:t>
            </a:r>
            <a:r>
              <a:rPr lang="en-US" dirty="0" smtClean="0"/>
              <a:t>labels</a:t>
            </a:r>
          </a:p>
          <a:p>
            <a:endParaRPr lang="en-US" dirty="0" smtClean="0"/>
          </a:p>
          <a:p>
            <a:r>
              <a:rPr lang="en-US" dirty="0" smtClean="0"/>
              <a:t>Remind that </a:t>
            </a:r>
            <a:r>
              <a:rPr lang="en-US" dirty="0" smtClean="0"/>
              <a:t>botanicals regulated by DSHEA, not FDA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Safety and efficacy not evaluated prior to marketing</a:t>
            </a:r>
          </a:p>
          <a:p>
            <a:pPr lvl="1"/>
            <a:r>
              <a:rPr lang="en-US" dirty="0" smtClean="0"/>
              <a:t>Claims are non-specific and not required to be backed by clinical trials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Call </a:t>
            </a:r>
            <a:r>
              <a:rPr lang="en-US" dirty="0" err="1" smtClean="0"/>
              <a:t>MedWatch</a:t>
            </a:r>
            <a:r>
              <a:rPr lang="en-US" dirty="0" smtClean="0"/>
              <a:t> and Poison Control (800-222-1222) with concerns of adverse effects related to botanicals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6473952"/>
            <a:ext cx="5588000" cy="384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Gardiner &amp; Low Dog, 2010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Relevance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Parents often wish to avoid use of medications for their children</a:t>
            </a:r>
          </a:p>
          <a:p>
            <a:endParaRPr lang="en-US" dirty="0" smtClean="0"/>
          </a:p>
          <a:p>
            <a:r>
              <a:rPr lang="en-US" dirty="0" smtClean="0"/>
              <a:t>May look to botanicals and assume they are a safe and non-potent alternative </a:t>
            </a:r>
          </a:p>
          <a:p>
            <a:endParaRPr lang="en-US" dirty="0" smtClean="0"/>
          </a:p>
          <a:p>
            <a:r>
              <a:rPr lang="en-US" dirty="0" smtClean="0"/>
              <a:t>Need to be aware of which botanicals are safe options and counsel families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73952"/>
            <a:ext cx="3049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Gardiner &amp; Low Dog, 2010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with families about botanicals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25600"/>
            <a:ext cx="5016500" cy="49149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to ask what they are currently using without judgment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“Do you use herbal remedies with your children?”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“What are you trying to treat and do you think the herbs are working?”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880100" y="1972468"/>
            <a:ext cx="2908300" cy="2655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with families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Influences of botanical use</a:t>
            </a:r>
          </a:p>
          <a:p>
            <a:pPr lvl="1"/>
            <a:r>
              <a:rPr lang="en-US" dirty="0" smtClean="0"/>
              <a:t>Cultural/folk medicine history in family</a:t>
            </a:r>
          </a:p>
          <a:p>
            <a:pPr lvl="1"/>
            <a:r>
              <a:rPr lang="en-US" dirty="0" smtClean="0"/>
              <a:t>Dissatisfaction with conventional approaches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Unlikely to be getting information from medical providers </a:t>
            </a:r>
          </a:p>
          <a:p>
            <a:pPr lvl="1"/>
            <a:r>
              <a:rPr lang="en-US" dirty="0" smtClean="0"/>
              <a:t>Friends, family, internet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Herbs to avoid in children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Mistletoe, lobelia, digitalis, </a:t>
            </a:r>
            <a:r>
              <a:rPr lang="en-US" dirty="0" err="1" smtClean="0"/>
              <a:t>ephedra</a:t>
            </a:r>
            <a:r>
              <a:rPr lang="en-US" dirty="0" smtClean="0"/>
              <a:t>, pennyroyal essential oil</a:t>
            </a:r>
          </a:p>
          <a:p>
            <a:endParaRPr lang="en-US" dirty="0" smtClean="0"/>
          </a:p>
          <a:p>
            <a:r>
              <a:rPr lang="en-US" dirty="0" smtClean="0"/>
              <a:t>Chronic use of: licorice, comfrey, chaparral	</a:t>
            </a:r>
          </a:p>
          <a:p>
            <a:pPr lvl="1"/>
            <a:r>
              <a:rPr lang="en-US" dirty="0" smtClean="0"/>
              <a:t>Renal, hepatic, electrolyte abnormalities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Tea tree oil</a:t>
            </a:r>
          </a:p>
          <a:p>
            <a:pPr lvl="1"/>
            <a:r>
              <a:rPr lang="en-US" dirty="0" smtClean="0"/>
              <a:t>Can cause unconsciousness in children if ingested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Populations to avoid botanicals 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Complex conditions</a:t>
            </a:r>
          </a:p>
          <a:p>
            <a:pPr lvl="1"/>
            <a:r>
              <a:rPr lang="en-US" dirty="0" smtClean="0"/>
              <a:t>Cardiac, asthma </a:t>
            </a:r>
          </a:p>
          <a:p>
            <a:endParaRPr lang="en-US" dirty="0" smtClean="0"/>
          </a:p>
          <a:p>
            <a:r>
              <a:rPr lang="en-US" dirty="0" smtClean="0"/>
              <a:t>On multiple pharmaceutical medications or medications with narrow therapeutic window</a:t>
            </a:r>
          </a:p>
          <a:p>
            <a:pPr lvl="1"/>
            <a:r>
              <a:rPr lang="en-US" dirty="0" err="1" smtClean="0"/>
              <a:t>Digoxin</a:t>
            </a:r>
            <a:endParaRPr lang="en-US" dirty="0" smtClean="0"/>
          </a:p>
          <a:p>
            <a:pPr lvl="1"/>
            <a:r>
              <a:rPr lang="en-US" dirty="0" smtClean="0"/>
              <a:t>Anti-epileptic drugs </a:t>
            </a:r>
          </a:p>
          <a:p>
            <a:endParaRPr lang="en-US" dirty="0" smtClean="0"/>
          </a:p>
          <a:p>
            <a:r>
              <a:rPr lang="en-US" dirty="0" smtClean="0"/>
              <a:t>Severe/significant illness or </a:t>
            </a:r>
            <a:r>
              <a:rPr lang="en-US" dirty="0" err="1" smtClean="0"/>
              <a:t>symptomatology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309</TotalTime>
  <Words>2851</Words>
  <Application>Microsoft Macintosh PowerPoint</Application>
  <PresentationFormat>On-screen Show (4:3)</PresentationFormat>
  <Paragraphs>326</Paragraphs>
  <Slides>35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Oriel</vt:lpstr>
      <vt:lpstr>Botanicals for children</vt:lpstr>
      <vt:lpstr>Presentation goals</vt:lpstr>
      <vt:lpstr>Background on pediatrics</vt:lpstr>
      <vt:lpstr>What can we do? </vt:lpstr>
      <vt:lpstr>Clinical Relevance </vt:lpstr>
      <vt:lpstr>Talking with families about botanicals</vt:lpstr>
      <vt:lpstr>Talking with families cont.</vt:lpstr>
      <vt:lpstr>Herbs to avoid in children</vt:lpstr>
      <vt:lpstr>Populations to avoid botanicals in</vt:lpstr>
      <vt:lpstr>German Chamomile Matricaria recutita</vt:lpstr>
      <vt:lpstr>Chamomile for colic</vt:lpstr>
      <vt:lpstr>Chamomile for Diarrhea </vt:lpstr>
      <vt:lpstr>Aloe vera Aloe Vera  </vt:lpstr>
      <vt:lpstr>Aloe vera cont. </vt:lpstr>
      <vt:lpstr>Calendula Calendula Officinalis     </vt:lpstr>
      <vt:lpstr>Calendula buying tips </vt:lpstr>
      <vt:lpstr>Lemon Balm Melissa officinalis  </vt:lpstr>
      <vt:lpstr>Lemon Balm cont. </vt:lpstr>
      <vt:lpstr>Peppermint Mentha piperita </vt:lpstr>
      <vt:lpstr>Peppermint cont.</vt:lpstr>
      <vt:lpstr>Peppermint Cont. </vt:lpstr>
      <vt:lpstr>Ginger Zingiber officinale</vt:lpstr>
      <vt:lpstr>Ginger cont.</vt:lpstr>
      <vt:lpstr>Butterbur Petasites hybridus </vt:lpstr>
      <vt:lpstr>Butterbur evidence</vt:lpstr>
      <vt:lpstr>Butterbur cont.</vt:lpstr>
      <vt:lpstr>Other Pediatric Toolkit Essentials</vt:lpstr>
      <vt:lpstr>Gut health : Prebiotics </vt:lpstr>
      <vt:lpstr>Gut health: Caminatives</vt:lpstr>
      <vt:lpstr>URI help: Sore throat  </vt:lpstr>
      <vt:lpstr>URI Help: Cough</vt:lpstr>
      <vt:lpstr>Conclusions</vt:lpstr>
      <vt:lpstr>Takeaways </vt:lpstr>
      <vt:lpstr>References </vt:lpstr>
      <vt:lpstr>References cont. </vt:lpstr>
    </vt:vector>
  </TitlesOfParts>
  <Company>Carleton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Botanicals for children</dc:title>
  <dc:creator>Katherine Wahl</dc:creator>
  <cp:lastModifiedBy>Katherine Wahl</cp:lastModifiedBy>
  <cp:revision>18</cp:revision>
  <dcterms:created xsi:type="dcterms:W3CDTF">2017-12-08T18:44:52Z</dcterms:created>
  <dcterms:modified xsi:type="dcterms:W3CDTF">2017-12-08T23:54:22Z</dcterms:modified>
</cp:coreProperties>
</file>